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56" r:id="rId14"/>
    <p:sldId id="1358" r:id="rId15"/>
    <p:sldId id="1317" r:id="rId16"/>
    <p:sldId id="1026" r:id="rId17"/>
    <p:sldId id="448" r:id="rId18"/>
    <p:sldId id="1318" r:id="rId19"/>
    <p:sldId id="1319" r:id="rId20"/>
    <p:sldId id="1359" r:id="rId21"/>
    <p:sldId id="1302" r:id="rId22"/>
    <p:sldId id="1293" r:id="rId23"/>
    <p:sldId id="1360" r:id="rId24"/>
    <p:sldId id="1361" r:id="rId25"/>
    <p:sldId id="1254" r:id="rId26"/>
    <p:sldId id="1313" r:id="rId27"/>
    <p:sldId id="1314" r:id="rId28"/>
    <p:sldId id="1303" r:id="rId29"/>
    <p:sldId id="1304" r:id="rId30"/>
    <p:sldId id="451" r:id="rId31"/>
    <p:sldId id="1307" r:id="rId32"/>
    <p:sldId id="450" r:id="rId33"/>
    <p:sldId id="1362" r:id="rId34"/>
    <p:sldId id="452" r:id="rId35"/>
    <p:sldId id="1320" r:id="rId36"/>
    <p:sldId id="1306" r:id="rId37"/>
    <p:sldId id="1098" r:id="rId38"/>
    <p:sldId id="455" r:id="rId39"/>
    <p:sldId id="456" r:id="rId40"/>
    <p:sldId id="1308" r:id="rId41"/>
    <p:sldId id="457" r:id="rId42"/>
    <p:sldId id="1309" r:id="rId43"/>
    <p:sldId id="1310" r:id="rId44"/>
    <p:sldId id="1311" r:id="rId45"/>
    <p:sldId id="1316" r:id="rId46"/>
    <p:sldId id="459" r:id="rId47"/>
    <p:sldId id="1101" r:id="rId48"/>
    <p:sldId id="447" r:id="rId49"/>
  </p:sldIdLst>
  <p:sldSz cx="12192000" cy="6858000"/>
  <p:notesSz cx="6858000" cy="9144000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79006" autoAdjust="0"/>
  </p:normalViewPr>
  <p:slideViewPr>
    <p:cSldViewPr showGuides="1">
      <p:cViewPr>
        <p:scale>
          <a:sx n="100" d="100"/>
          <a:sy n="100" d="100"/>
        </p:scale>
        <p:origin x="87" y="150"/>
      </p:cViewPr>
      <p:guideLst>
        <p:guide orient="horz" pos="216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t>9/8/2023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/>
          <p:cNvSpPr txBox="1"/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3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3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jpe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.jpe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8.xml"/><Relationship Id="rId7" Type="http://schemas.openxmlformats.org/officeDocument/2006/relationships/image" Target="../media/image2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3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6" Type="http://schemas.openxmlformats.org/officeDocument/2006/relationships/image" Target="../media/image3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3.jpe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5" Type="http://schemas.openxmlformats.org/officeDocument/2006/relationships/image" Target="../media/image3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Relationship Id="rId5" Type="http://schemas.openxmlformats.org/officeDocument/2006/relationships/image" Target="../media/image3.jpe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Relationship Id="rId4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3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3.jpe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6" Type="http://schemas.openxmlformats.org/officeDocument/2006/relationships/image" Target="../media/image78.png"/><Relationship Id="rId11" Type="http://schemas.openxmlformats.org/officeDocument/2006/relationships/image" Target="../media/image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.jpeg"/><Relationship Id="rId5" Type="http://schemas.openxmlformats.org/officeDocument/2006/relationships/hyperlink" Target="https://medium.com/zylapp/review-of-deep-learning-algorithms-for-object-detection-c1f3d437b852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3.jpeg"/><Relationship Id="rId4" Type="http://schemas.openxmlformats.org/officeDocument/2006/relationships/hyperlink" Target="https://towardsdatascience.com/automated-text-classification-using-machine-learning-3df4f4f9570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4"/>
                </a:solidFill>
              </a:rPr>
              <a:t>《</a:t>
            </a:r>
            <a:r>
              <a:rPr lang="zh-CN" altLang="en-US">
                <a:solidFill>
                  <a:schemeClr val="accent4"/>
                </a:solidFill>
              </a:rPr>
              <a:t>神经网络与深度学习</a:t>
            </a:r>
            <a:r>
              <a:rPr lang="en-US" altLang="zh-CN">
                <a:solidFill>
                  <a:schemeClr val="accent4"/>
                </a:solidFill>
              </a:rPr>
              <a:t>》</a:t>
            </a:r>
            <a:endParaRPr lang="en-US" altLang="zh-CN" dirty="0">
              <a:solidFill>
                <a:schemeClr val="accent4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4449022" y="3692928"/>
            <a:ext cx="6142566" cy="1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endParaRPr lang="zh-CN" altLang="en-US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3229822" y="1998934"/>
            <a:ext cx="59436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accent4"/>
                </a:solidFill>
              </a:rPr>
              <a:t>第三章 线性模型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361375" y="5885134"/>
            <a:ext cx="5680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4"/>
                </a:solidFill>
              </a:rPr>
              <a:t>计算机科学与技术学院  安徽大学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0591588" y="152467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3962400" y="3581400"/>
            <a:ext cx="6858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77210" y="426720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4"/>
                </a:solidFill>
                <a:latin typeface="+mn-lt"/>
                <a:sym typeface="+mn-ea"/>
              </a:rPr>
              <a:t>王逍</a:t>
            </a:r>
            <a:endParaRPr lang="en-US" altLang="zh-CN" sz="3200" dirty="0">
              <a:solidFill>
                <a:schemeClr val="accent4"/>
              </a:solidFill>
              <a:latin typeface="+mn-lt"/>
            </a:endParaRPr>
          </a:p>
          <a:p>
            <a:pPr algn="ctr"/>
            <a:r>
              <a:rPr lang="en-US" altLang="zh-CN" sz="3200" dirty="0">
                <a:solidFill>
                  <a:schemeClr val="accent4"/>
                </a:solidFill>
                <a:latin typeface="+mn-lt"/>
                <a:sym typeface="+mn-ea"/>
              </a:rPr>
              <a:t>xiaowang@ahu.edu.cn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多标签分类（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）的类型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04800" y="1295400"/>
            <a:ext cx="11345545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在多分类任务中，常见的处理方式包括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+mn-ea"/>
                <a:sym typeface="+mn-ea"/>
              </a:rPr>
              <a:t>一对一（One-vs-One，简称OvO）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+mn-ea"/>
                <a:sym typeface="+mn-ea"/>
              </a:rPr>
              <a:t>一对多（One-vs-Rest，简称OvR或One-vs-All，简称OvA）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。每种方式都有其优点和缺点，选择取决于具体的问题和数据。</a:t>
            </a:r>
          </a:p>
          <a:p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400" b="1" u="sng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一对一（OvO）：</a:t>
            </a:r>
          </a:p>
          <a:p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优点：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每个分类器只需关注两个类别之间的区别，因此对于多分类问题，每个分类器的任务相对简单。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可以应用于不平衡的数据集，因为每个分类器只需处理两个类别，而不会受到其他类别的影响。</a:t>
            </a:r>
          </a:p>
          <a:p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缺点：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需要训练 N(N-1)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/2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个二元分类器，其中 N 是类别的数量。这在类别数量较多时可能会导致分类器的数量急剧增加。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训练和测试时间开销较大，因为需要训练和评估多个分类器。</a:t>
            </a:r>
          </a:p>
          <a:p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+mj-ea"/>
                <a:sym typeface="+mn-ea"/>
              </a:rPr>
              <a:t>多标签分类（</a:t>
            </a:r>
            <a:r>
              <a:rPr lang="en-US" altLang="zh-CN" dirty="0">
                <a:latin typeface="+mj-ea"/>
                <a:cs typeface="+mj-ea"/>
                <a:sym typeface="+mn-ea"/>
              </a:rPr>
              <a:t>Multi-class Classification</a:t>
            </a:r>
            <a:r>
              <a:rPr lang="zh-CN" altLang="en-US" dirty="0">
                <a:latin typeface="+mj-ea"/>
                <a:cs typeface="+mj-ea"/>
                <a:sym typeface="+mn-ea"/>
              </a:rPr>
              <a:t>）的类型</a:t>
            </a:r>
            <a:endParaRPr lang="zh-CN" altLang="en-US">
              <a:latin typeface="+mj-ea"/>
              <a:cs typeface="+mj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latin typeface="+mn-ea"/>
                <a:cs typeface="+mn-lt"/>
              </a:rPr>
              <a:t>14</a:t>
            </a:fld>
            <a:endParaRPr lang="zh-CN" altLang="en-US">
              <a:latin typeface="+mn-ea"/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1371600"/>
            <a:ext cx="108388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一对多（OvR或OvA）：</a:t>
            </a:r>
          </a:p>
          <a:p>
            <a:endParaRPr lang="zh-CN" altLang="en-US" sz="2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优点：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每个分类器只需处理一个类别与其余所有类别的区别，因此分类器的数量与类别数量相同。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训练和测试时间相对较短，因为只需要训练和评估单个分类器。</a:t>
            </a:r>
          </a:p>
          <a:p>
            <a:endParaRPr lang="zh-CN" altLang="en-US" sz="2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缺点：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在不平衡的数据集上可能表现不佳，因为每个分类器都要处理多个类别。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对于某些数据分布，可能存在类别之间的重叠，导致分类器难以区分。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34956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逻辑回归是一种常用的处理二分类问题的线性模型。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为了解决连续的线性函数不适合进行分类的问题，我们引入非线性函数 </a:t>
            </a:r>
            <a:r>
              <a:rPr lang="en-US" altLang="zh-CN" dirty="0"/>
              <a:t>g</a:t>
            </a:r>
            <a:r>
              <a:rPr lang="zh-CN" altLang="en-US" dirty="0"/>
              <a:t>来预测标签的后验概率 </a:t>
            </a:r>
            <a:r>
              <a:rPr lang="en-US" altLang="zh-CN" dirty="0"/>
              <a:t>p(y=1|x).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44660"/>
            <a:ext cx="4029104" cy="30194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886200"/>
            <a:ext cx="4381500" cy="121249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4191000" cy="5410200"/>
          </a:xfrm>
        </p:spPr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 err="1"/>
              <a:t>Softmax</a:t>
            </a:r>
            <a:r>
              <a:rPr lang="en-US" altLang="zh-CN" dirty="0"/>
              <a:t> Regression</a:t>
            </a:r>
          </a:p>
          <a:p>
            <a:pPr lvl="1"/>
            <a:r>
              <a:rPr lang="en-US" altLang="zh-CN" dirty="0"/>
              <a:t>Perceptron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81635" y="1296035"/>
            <a:ext cx="977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rgbClr val="C00000"/>
                </a:solidFill>
              </a:rPr>
              <a:t>连续的线性函数不适合进行分类，为什么呢？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7835" y="1838960"/>
            <a:ext cx="1145540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u="sng"/>
              <a:t>1. </a:t>
            </a:r>
            <a:r>
              <a:rPr lang="zh-CN" altLang="en-US" sz="2800" b="1" u="sng"/>
              <a:t>输出范围问题：</a:t>
            </a:r>
            <a:r>
              <a:rPr lang="zh-CN" altLang="en-US" sz="2400"/>
              <a:t>线性函数的输出是连续的实数，范围为负无穷到正无穷。在分类任务中，我们通常需要将数据分为有限数量的离散类别，例如二分类（两个类别）或多分类（多个类别）。线性函数的输出无法直接映射到这些离散的类别。</a:t>
            </a:r>
            <a:endParaRPr lang="zh-CN" altLang="en-US" sz="1800"/>
          </a:p>
          <a:p>
            <a:endParaRPr lang="zh-CN" altLang="en-US" sz="2400"/>
          </a:p>
          <a:p>
            <a:r>
              <a:rPr lang="en-US" altLang="zh-CN" sz="2800" b="1" u="sng"/>
              <a:t>2. </a:t>
            </a:r>
            <a:r>
              <a:rPr lang="zh-CN" altLang="en-US" sz="2800" b="1" u="sng"/>
              <a:t>不稳定性：</a:t>
            </a:r>
            <a:r>
              <a:rPr lang="zh-CN" altLang="en-US" sz="2400"/>
              <a:t>连续的线性函数在输入数据稍微变化时，输出也会连续变化。这意味着对于微小的输入扰动，模型的输出可能会发生大的变化，导致不稳定的分类结果。</a:t>
            </a:r>
          </a:p>
          <a:p>
            <a:endParaRPr lang="zh-CN" altLang="en-US" sz="2400"/>
          </a:p>
          <a:p>
            <a:r>
              <a:rPr lang="en-US" altLang="zh-CN" sz="2800" b="1" u="sng"/>
              <a:t>3. </a:t>
            </a:r>
            <a:r>
              <a:rPr lang="zh-CN" altLang="en-US" sz="2800" b="1" u="sng"/>
              <a:t>欠拟合：</a:t>
            </a:r>
            <a:r>
              <a:rPr lang="zh-CN" altLang="en-US" sz="2400"/>
              <a:t>线性函数本质上是一个线性模型，它的决策边界是一条直线（在二维空间中）。对于复杂的分类问题，线性模型可能无法捕捉到数据中的非线性关系，导致欠拟合。</a:t>
            </a: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25717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51435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771525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函数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：线性函数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函数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：把线性函数的值域从实数区间“挤压”到了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(0,1)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之间，可以用来表示概率。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8" t="-1466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43400" y="5454134"/>
            <a:ext cx="4267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lt"/>
              </a:rPr>
              <a:t>如何构建函数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g</a:t>
            </a:r>
            <a:r>
              <a:rPr lang="zh-CN" altLang="en-US" sz="2400" dirty="0">
                <a:solidFill>
                  <a:srgbClr val="C00000"/>
                </a:solidFill>
                <a:latin typeface="+mn-lt"/>
              </a:rPr>
              <a:t>？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pic>
        <p:nvPicPr>
          <p:cNvPr id="7170" name="Picture 2" descr="Image result for softmax vs sigmoi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0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1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2" r="8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1000" y="1143000"/>
            <a:ext cx="10772775" cy="47244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800" y="1066800"/>
            <a:ext cx="5495925" cy="522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67400" y="3505200"/>
            <a:ext cx="5604510" cy="1316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0725" y="1600200"/>
            <a:ext cx="6096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000000"/>
                </a:solidFill>
                <a:latin typeface="+mn-lt"/>
                <a:cs typeface="+mn-lt"/>
              </a:rPr>
              <a:t>标准Logistic函数在机器学习中使用得非常广泛，经常用来将一个实数空间的数映射到(0, 1)区间．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990600"/>
                <a:ext cx="5966460" cy="585470"/>
              </a:xfrm>
            </p:spPr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90600"/>
                <a:ext cx="5966460" cy="58547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33800" y="1600257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600257"/>
                <a:ext cx="3777188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2" r="-337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9600" y="2438400"/>
            <a:ext cx="1109027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53670" indent="-153670" algn="l" eaLnBrk="1" hangingPunct="1">
              <a:spcBef>
                <a:spcPts val="340"/>
              </a:spcBef>
              <a:buClr>
                <a:srgbClr val="000000"/>
              </a:buClr>
              <a:buSzPct val="76000"/>
              <a:buFont typeface="Wingdings 3" panose="05040102010807070707" pitchFamily="18" charset="2"/>
              <a:buChar char=""/>
            </a:pPr>
            <a:r>
              <a:rPr lang="zh-CN" altLang="en-US" sz="3200" dirty="0">
                <a:solidFill>
                  <a:srgbClr val="C00000"/>
                </a:solidFill>
                <a:latin typeface="+mn-lt"/>
                <a:sym typeface="+mn-ea"/>
              </a:rPr>
              <a:t>Logistic 回归采用交叉熵作为损失函数，并使用梯度下降法来对参数进行优化。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E53E471-900C-ED74-3473-21D0F8AC669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3733800"/>
                <a:ext cx="109728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153670" indent="-153670" algn="l" rtl="0" eaLnBrk="1" fontAlgn="base" hangingPunct="1">
                  <a:spcBef>
                    <a:spcPts val="340"/>
                  </a:spcBef>
                  <a:spcAft>
                    <a:spcPct val="0"/>
                  </a:spcAft>
                  <a:buClr>
                    <a:srgbClr val="000000"/>
                  </a:buClr>
                  <a:buSzPct val="76000"/>
                  <a:buFont typeface="Wingdings 3" panose="05040102010807070707" pitchFamily="18" charset="2"/>
                  <a:buChar char=""/>
                  <a:defRPr lang="en-US" altLang="zh-CN" sz="3200" kern="1200" baseline="0">
                    <a:solidFill>
                      <a:srgbClr val="C00000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307975" indent="-153670" algn="l" rtl="0" eaLnBrk="1" fontAlgn="base" hangingPunct="1">
                  <a:spcBef>
                    <a:spcPts val="280"/>
                  </a:spcBef>
                  <a:spcAft>
                    <a:spcPct val="0"/>
                  </a:spcAft>
                  <a:buClr>
                    <a:srgbClr val="000000"/>
                  </a:buClr>
                  <a:buSzPct val="76000"/>
                  <a:buFont typeface="Wingdings 3" panose="05040102010807070707" pitchFamily="18" charset="2"/>
                  <a:buChar char=""/>
                  <a:defRPr sz="2800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62280" indent="-128905" algn="l" rtl="0" eaLnBrk="1" fontAlgn="base" hangingPunct="1">
                  <a:spcBef>
                    <a:spcPts val="280"/>
                  </a:spcBef>
                  <a:spcAft>
                    <a:spcPct val="0"/>
                  </a:spcAft>
                  <a:buClr>
                    <a:srgbClr val="000000"/>
                  </a:buClr>
                  <a:buSzPct val="76000"/>
                  <a:buFont typeface="Wingdings 3" panose="05040102010807070707" pitchFamily="18" charset="2"/>
                  <a:buChar char=""/>
                  <a:defRPr sz="24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617220" indent="-128905" algn="l" rtl="0" eaLnBrk="1" fontAlgn="base" hangingPunct="1">
                  <a:spcBef>
                    <a:spcPts val="225"/>
                  </a:spcBef>
                  <a:spcAft>
                    <a:spcPct val="0"/>
                  </a:spcAft>
                  <a:buClr>
                    <a:srgbClr val="CF5716"/>
                  </a:buClr>
                  <a:buSzPct val="70000"/>
                  <a:buFont typeface="Wingdings" panose="05000000000000000000" pitchFamily="2" charset="2"/>
                  <a:buChar char="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1525" indent="-128905" algn="l" rtl="0" eaLnBrk="1" fontAlgn="base" hangingPunct="1">
                  <a:spcBef>
                    <a:spcPts val="17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"/>
                  <a:defRPr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5830" indent="-102870" algn="l" rtl="0" eaLnBrk="1" latinLnBrk="0" hangingPunct="1">
                  <a:spcBef>
                    <a:spcPts val="17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9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28700" indent="-102870" algn="l" rtl="0" eaLnBrk="1" latinLnBrk="0" hangingPunct="1">
                  <a:spcBef>
                    <a:spcPts val="17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79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31570" indent="-102870" algn="l" rtl="0" eaLnBrk="1" latinLnBrk="0" hangingPunct="1">
                  <a:spcBef>
                    <a:spcPts val="17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 panose="05040102010807070707"/>
                  <a:buChar char=""/>
                  <a:defRPr kumimoji="0" lang="en-US" sz="79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34440" indent="-102870" algn="l" rtl="0" eaLnBrk="1" latinLnBrk="0" hangingPunct="1">
                  <a:spcBef>
                    <a:spcPts val="170"/>
                  </a:spcBef>
                  <a:buClr>
                    <a:srgbClr val="9FB8CD"/>
                  </a:buClr>
                  <a:buSzPct val="75000"/>
                  <a:buFont typeface="Wingdings 3" panose="05040102010807070707"/>
                  <a:buChar char=""/>
                  <a:defRPr kumimoji="0" lang="en-US" sz="675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ar-AE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ar-AE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ar-AE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E53E471-900C-ED74-3473-21D0F8AC6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733800"/>
                <a:ext cx="10972800" cy="1143000"/>
              </a:xfrm>
              <a:prstGeom prst="rect">
                <a:avLst/>
              </a:prstGeom>
              <a:blipFill>
                <a:blip r:embed="rId7"/>
                <a:stretch>
                  <a:fillRect l="-778" t="-6952" b="-64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FA6FF47-742E-6AC5-C4D8-E5EB0F9C5534}"/>
              </a:ext>
            </a:extLst>
          </p:cNvPr>
          <p:cNvSpPr txBox="1"/>
          <p:nvPr/>
        </p:nvSpPr>
        <p:spPr>
          <a:xfrm>
            <a:off x="3581400" y="579120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99946A9-AD58-77CB-036D-7A81DF80266D}"/>
                  </a:ext>
                </a:extLst>
              </p:cNvPr>
              <p:cNvSpPr/>
              <p:nvPr/>
            </p:nvSpPr>
            <p:spPr>
              <a:xfrm>
                <a:off x="2819400" y="4800600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99946A9-AD58-77CB-036D-7A81DF802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800600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953000" y="1588755"/>
                <a:ext cx="316420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400" i="1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588755"/>
                <a:ext cx="3164205" cy="460375"/>
              </a:xfrm>
              <a:prstGeom prst="rect">
                <a:avLst/>
              </a:prstGeom>
              <a:blipFill>
                <a:blip r:embed="rId5"/>
                <a:stretch>
                  <a:fillRect r="-2697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153919"/>
            <a:ext cx="3513455" cy="201041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 rotWithShape="1">
                <a:blip r:embed="rId4"/>
                <a:stretch>
                  <a:fillRect l="-11" t="-41" r="-131" b="-2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 rotWithShape="1">
                <a:blip r:embed="rId5"/>
                <a:stretch>
                  <a:fillRect l="-16" t="-69" r="10" b="-22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10" t="-2" r="16" b="-4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 rotWithShape="1">
                <a:blip r:embed="rId7"/>
                <a:stretch>
                  <a:fillRect r="3" b="-4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982200" y="4376182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376182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0000" r="-1592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 rotWithShape="1">
                <a:blip r:embed="rId9"/>
                <a:stretch>
                  <a:fillRect l="-9" t="-45" r="7" b="-4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分类示例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800"/>
            <a:ext cx="11486515" cy="397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6" name="内容占位符 4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85" y="1266486"/>
            <a:ext cx="6487430" cy="4858428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回归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4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68580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44690" y="1573065"/>
                <a:ext cx="8169174" cy="1692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0" y="1573065"/>
                <a:ext cx="8169174" cy="1692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24400" y="3103395"/>
                <a:ext cx="4289700" cy="169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103395"/>
                <a:ext cx="4289700" cy="1692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142439" y="35995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798882" y="4833376"/>
                <a:ext cx="259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sz="28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82" y="4833376"/>
                <a:ext cx="259423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9142439" y="4796359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05600" y="5498068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498068"/>
                <a:ext cx="1917513" cy="369332"/>
              </a:xfrm>
              <a:prstGeom prst="rect">
                <a:avLst/>
              </a:prstGeom>
              <a:blipFill>
                <a:blip r:embed="rId7"/>
                <a:stretch>
                  <a:fillRect t="-9836" r="-127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48200" y="3048000"/>
                <a:ext cx="2514600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74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2514600" cy="466090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2246745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685800" cy="484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" cy="484909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68" y="1252537"/>
            <a:ext cx="10050864" cy="44958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不同损失函数的对比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57800" y="2895600"/>
            <a:ext cx="1783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谢  谢！</a:t>
            </a:r>
            <a:endParaRPr lang="en-US" altLang="zh-CN" sz="3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E41E3F-D6CA-1213-40D6-3769C54558FE}"/>
              </a:ext>
            </a:extLst>
          </p:cNvPr>
          <p:cNvSpPr/>
          <p:nvPr/>
        </p:nvSpPr>
        <p:spPr>
          <a:xfrm>
            <a:off x="6858000" y="1239053"/>
            <a:ext cx="426720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ImageNet21K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en-US" altLang="zh-CN" dirty="0"/>
          </a:p>
          <a:p>
            <a:pPr lvl="1"/>
            <a:r>
              <a:rPr lang="en-US" altLang="zh-CN" dirty="0"/>
              <a:t>21K classes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08" y="2667000"/>
            <a:ext cx="10291783" cy="3657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86232A-5874-F51E-2DE6-07173001BA1E}"/>
              </a:ext>
            </a:extLst>
          </p:cNvPr>
          <p:cNvSpPr txBox="1"/>
          <p:nvPr/>
        </p:nvSpPr>
        <p:spPr>
          <a:xfrm>
            <a:off x="6553199" y="1295400"/>
            <a:ext cx="487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800" b="1" dirty="0">
                <a:solidFill>
                  <a:srgbClr val="C00000"/>
                </a:solidFill>
                <a:latin typeface="+mn-lt"/>
              </a:rPr>
              <a:t>ImageNet1K</a:t>
            </a:r>
            <a:r>
              <a:rPr lang="en-US" altLang="zh-CN" sz="2800" dirty="0">
                <a:solidFill>
                  <a:srgbClr val="C00000"/>
                </a:solidFill>
                <a:latin typeface="+mn-lt"/>
              </a:rPr>
              <a:t> 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1000 classes, 1M+ images</a:t>
            </a:r>
            <a:endParaRPr lang="zh-CN" altLang="en-US" sz="280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59058"/>
            <a:ext cx="10972800" cy="4873283"/>
          </a:xfrm>
        </p:spPr>
      </p:pic>
      <p:pic>
        <p:nvPicPr>
          <p:cNvPr id="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5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4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6800" r="19099" b="6800"/>
          <a:stretch>
            <a:fillRect/>
          </a:stretch>
        </p:blipFill>
        <p:spPr bwMode="auto">
          <a:xfrm>
            <a:off x="11049000" y="152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1NGQ4MDY4NjMxYWVlMzc3ODM2NDE0MmU1ODUx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289</TotalTime>
  <Words>1484</Words>
  <Application>Microsoft Office PowerPoint</Application>
  <PresentationFormat>宽屏</PresentationFormat>
  <Paragraphs>231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STIX Two Math</vt:lpstr>
      <vt:lpstr>华文楷体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Times New Roman</vt:lpstr>
      <vt:lpstr>Wingdings</vt:lpstr>
      <vt:lpstr>Wingdings 3</vt:lpstr>
      <vt:lpstr>my</vt:lpstr>
      <vt:lpstr>PowerPoint 演示文稿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多标签分类（Multi-class Classification）的类型</vt:lpstr>
      <vt:lpstr>多标签分类（Multi-class Classification）的类型</vt:lpstr>
      <vt:lpstr>线性分类模型</vt:lpstr>
      <vt:lpstr>线性模型</vt:lpstr>
      <vt:lpstr>线性模型</vt:lpstr>
      <vt:lpstr>Logistic Regression</vt:lpstr>
      <vt:lpstr>Logistic Regression</vt:lpstr>
      <vt:lpstr>PowerPoint 演示文稿</vt:lpstr>
      <vt:lpstr>分类问题</vt:lpstr>
      <vt:lpstr>Logistic函数与回归</vt:lpstr>
      <vt:lpstr>Logistic函数与回归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Softmax回归</vt:lpstr>
      <vt:lpstr>Softmax回归</vt:lpstr>
      <vt:lpstr>Softmax回归</vt:lpstr>
      <vt:lpstr>交叉熵损失</vt:lpstr>
      <vt:lpstr>参数学习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总结</vt:lpstr>
      <vt:lpstr>线性分类模型小结</vt:lpstr>
      <vt:lpstr>不同损失函数的对比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Xiao Wang</cp:lastModifiedBy>
  <cp:revision>2019</cp:revision>
  <dcterms:created xsi:type="dcterms:W3CDTF">2009-03-19T21:17:00Z</dcterms:created>
  <dcterms:modified xsi:type="dcterms:W3CDTF">2023-09-08T10:35:27Z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4370EDE81C2248EAA9ECD595B652557D_12</vt:lpwstr>
  </property>
  <property fmtid="{D5CDD505-2E9C-101B-9397-08002B2CF9AE}" pid="3" name="KSOProductBuildVer">
    <vt:lpwstr>2052-12.1.0.15374</vt:lpwstr>
  </property>
</Properties>
</file>